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306" r:id="rId3"/>
    <p:sldId id="258" r:id="rId4"/>
    <p:sldId id="278" r:id="rId5"/>
    <p:sldId id="296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8" r:id="rId16"/>
    <p:sldId id="298" r:id="rId17"/>
    <p:sldId id="291" r:id="rId18"/>
    <p:sldId id="294" r:id="rId19"/>
    <p:sldId id="293" r:id="rId20"/>
  </p:sldIdLst>
  <p:sldSz cx="9144000" cy="6858000" type="screen4x3"/>
  <p:notesSz cx="6858000" cy="9144000"/>
  <p:embeddedFontLst>
    <p:embeddedFont>
      <p:font typeface="Broadway" panose="04040905080B02020502" pitchFamily="34" charset="0"/>
      <p:regular r:id="rId2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FF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font" Target="fonts/font1.fntdata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7F961551-EDA0-4E46-94EE-ED423E88AD53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4F76A91-4CD6-42E8-8DA1-BF87A1B5E2C3}" type="slidenum">
              <a:rPr lang="en-US" altLang="en-US"/>
            </a:fld>
            <a:endParaRPr lang="en-US" alt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08C1D-8C25-4774-86F1-3270B1F304A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AD70B-C426-49EE-9C26-34011ED5B2F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CB2ED-0CAB-4CEB-939F-70852FE8A20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77BC7-1D17-4ABE-A102-C51DA2585DE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936B7-EFDB-483D-9CF5-00BB03F3236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1513C-4CC3-4FC8-AE7F-FC67B08BE07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8824D-DAF2-4920-9CDF-936863F4827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4EF83-2E5F-45AF-A694-6BFFAF5C2E2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1A4EA-9F67-403A-83B6-339C8B179D0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F610B-6E28-42FE-B38F-7DD9355DCD4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7DDC3-0E5F-4C7C-9D87-8EEFFCAFAE1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BE2B2F42-FD03-40A6-8A24-D0E002463530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microsoft.com/office/2007/relationships/media" Target="file:///D:\ca%20nhac\Nhac%20Do\Mua%20xuan%20tren%20thanh%20pho%20Ho%20Chi%20Minh.wma" TargetMode="External"/><Relationship Id="rId3" Type="http://schemas.openxmlformats.org/officeDocument/2006/relationships/audio" Target="file:///D:\ca%20nhac\Nhac%20Do\Mua%20xuan%20tren%20thanh%20pho%20Ho%20Chi%20Minh.wma" TargetMode="External"/><Relationship Id="rId2" Type="http://schemas.openxmlformats.org/officeDocument/2006/relationships/image" Target="../media/image22.GIF"/><Relationship Id="rId1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hyperlink" Target="http://www.free-clip-art.com/members/content/cgi-bin/imageFolio.cgi?direct=Border_Clip_Art&amp;img=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/>
          <p:nvPr/>
        </p:nvGraphicFramePr>
        <p:xfrm>
          <a:off x="971550" y="838200"/>
          <a:ext cx="7200900" cy="2653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900"/>
              </a:tblGrid>
              <a:tr h="265366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3200">
                          <a:solidFill>
                            <a:srgbClr val="FF0000"/>
                          </a:solidFill>
                        </a:rPr>
                        <a:t>Thứ hai, ngày 20 tháng 9 năm 2021</a:t>
                      </a:r>
                      <a:endParaRPr lang="en-US" sz="320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sz="3200">
                          <a:solidFill>
                            <a:srgbClr val="FF0000"/>
                          </a:solidFill>
                        </a:rPr>
                        <a:t>                          KHOA HỌC </a:t>
                      </a:r>
                      <a:endParaRPr lang="en-US" sz="320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sz="3200">
                          <a:solidFill>
                            <a:srgbClr val="FF0000"/>
                          </a:solidFill>
                        </a:rPr>
                        <a:t>     CON NGƯỜI CẦN GÌ ĐỂ SỐNG?</a:t>
                      </a:r>
                      <a:endParaRPr lang="en-US" sz="32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5715000"/>
            <a:ext cx="8534400" cy="78263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 Con người cần có quần áo để mặc</a:t>
            </a:r>
            <a:endParaRPr lang="en-US" altLang="en-US" sz="4400" b="1">
              <a:latin typeface="Times New Roman" panose="02020603050405020304" pitchFamily="18" charset="0"/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nhuan44.10s.vn/store/2572/gioithieu/38200830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19600" cy="54864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5638800"/>
            <a:ext cx="8229600" cy="7588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       Con người cần được vui chơi</a:t>
            </a:r>
            <a:endParaRPr lang="en-US" altLang="en-US" sz="4400" b="1">
              <a:latin typeface="Times New Roman" panose="02020603050405020304" pitchFamily="18" charset="0"/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3434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"/>
            <a:ext cx="4267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0" name="Picture 2" descr="http://vinh.edu.vn/images/news/images119883_chuy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67000"/>
            <a:ext cx="4343400" cy="25908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138738"/>
            <a:ext cx="8229600" cy="9874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   Con người cần có xe cộ để đi lại</a:t>
            </a:r>
            <a:endParaRPr lang="en-US" altLang="en-US" sz="4400" b="1">
              <a:latin typeface="Times New Roman" panose="02020603050405020304" pitchFamily="18" charset="0"/>
            </a:endParaRPr>
          </a:p>
        </p:txBody>
      </p:sp>
      <p:pic>
        <p:nvPicPr>
          <p:cNvPr id="35843" name="Picture 3" descr="Hình017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images.family.channelvn.net/Images/Uploaded/thuyha/2008/07/200871410304482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48768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9144000" cy="2438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      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Kết luận: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   * Con người không thể sống thiếu ô-xi quá 3 - 4 phút, không thể nhịn uống nước 3 - 4 ngày, cũng không thể nhịn ăn 28 - 30 ngày.</a:t>
            </a:r>
            <a:endParaRPr lang="en-US" altLang="en-US" b="1">
              <a:latin typeface="Times New Roman" panose="02020603050405020304" pitchFamily="18" charset="0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6191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228600" y="2438400"/>
            <a:ext cx="8763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* Để sống và phát triển con người cần:</a:t>
            </a:r>
            <a:endParaRPr lang="en-US" altLang="en-US" b="1"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 - Những điều kiện vật chất như: Không khí, thức ăn, nước uống, quần áo, các đồ dùng trong gia đình, các phương tiện đi lại….</a:t>
            </a:r>
            <a:endParaRPr lang="en-US" altLang="en-US" b="1"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 - Những điều kiện tinh thần, văn hóa, xã hội như: Tình cảm gia đình, bạn bè, làng xóm, các phương tiện học tập, vui chơi, giải trí…. </a:t>
            </a:r>
            <a:endParaRPr lang="en-US" altLang="en-US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78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  <p:bldP spid="3789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Group 2"/>
          <p:cNvGraphicFramePr>
            <a:graphicFrameLocks noGrp="1"/>
          </p:cNvGraphicFramePr>
          <p:nvPr>
            <p:ph idx="4294967295"/>
          </p:nvPr>
        </p:nvGraphicFramePr>
        <p:xfrm>
          <a:off x="228600" y="304800"/>
          <a:ext cx="8686800" cy="632777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117975"/>
                <a:gridCol w="1647825"/>
                <a:gridCol w="1498600"/>
                <a:gridCol w="1422400"/>
              </a:tblGrid>
              <a:tr h="625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ng</a:t>
                      </a:r>
                      <a:r>
                        <a:rPr kumimoji="0" lang="vi-VN" altLang="en-US" sz="2400" b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ười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 vật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1.Không khí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N</a:t>
                      </a:r>
                      <a:r>
                        <a:rPr kumimoji="0" lang="vi-VN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</a:t>
                      </a: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3.Ánh sáng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4.Nhiệt </a:t>
                      </a:r>
                      <a:r>
                        <a:rPr kumimoji="0" lang="vi-VN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Thức </a:t>
                      </a:r>
                      <a:r>
                        <a:rPr kumimoji="0" lang="vi-VN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Nhà ở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Tình cảm gia </a:t>
                      </a:r>
                      <a:r>
                        <a:rPr kumimoji="0" lang="vi-VN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Ph</a:t>
                      </a:r>
                      <a:r>
                        <a:rPr kumimoji="0" lang="vi-VN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ươ</a:t>
                      </a: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 tiện giao thông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9.Tình cảm bạn bè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Quần áo.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Tr</a:t>
                      </a:r>
                      <a:r>
                        <a:rPr kumimoji="0" lang="vi-VN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ường</a:t>
                      </a: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học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Sách báo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Group 2"/>
          <p:cNvGraphicFramePr>
            <a:graphicFrameLocks noGrp="1"/>
          </p:cNvGraphicFramePr>
          <p:nvPr>
            <p:ph idx="4294967295"/>
          </p:nvPr>
        </p:nvGraphicFramePr>
        <p:xfrm>
          <a:off x="228600" y="304800"/>
          <a:ext cx="8686800" cy="63754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117975"/>
                <a:gridCol w="1647825"/>
                <a:gridCol w="1498600"/>
                <a:gridCol w="1422400"/>
              </a:tblGrid>
              <a:tr h="625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yếu tố cần cho sự sống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ng</a:t>
                      </a:r>
                      <a:r>
                        <a:rPr kumimoji="0" lang="vi-VN" altLang="en-US" sz="2400" b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ười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 vật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1.Không khí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N</a:t>
                      </a:r>
                      <a:r>
                        <a:rPr kumimoji="0" lang="vi-VN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</a:t>
                      </a: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3.Ánh sáng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4.Nhiệt </a:t>
                      </a:r>
                      <a:r>
                        <a:rPr kumimoji="0" lang="vi-VN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Thức </a:t>
                      </a:r>
                      <a:r>
                        <a:rPr kumimoji="0" lang="vi-VN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Nhà ở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Tình cảm gia </a:t>
                      </a:r>
                      <a:r>
                        <a:rPr kumimoji="0" lang="vi-VN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Ph</a:t>
                      </a:r>
                      <a:r>
                        <a:rPr kumimoji="0" lang="vi-VN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ươ</a:t>
                      </a: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 tiện giao thông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9.Tình cảm bạn bè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Quần áo.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Tr</a:t>
                      </a:r>
                      <a:r>
                        <a:rPr kumimoji="0" lang="vi-VN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ường</a:t>
                      </a: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học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Sách báo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08050" indent="-43688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04925" indent="-395605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94180" indent="-3873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94230" indent="-39878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514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086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658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23030" indent="-39878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on nguoi can gi de song.jpg"/>
          <p:cNvPicPr>
            <a:picLocks noGrp="1" noChangeAspect="1"/>
          </p:cNvPicPr>
          <p:nvPr>
            <p:ph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748" y="0"/>
            <a:ext cx="9144000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0032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4102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0032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102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 descr="0032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4102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1" name="Picture 13" descr="0032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4102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2" name="Picture 14" descr="0032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4102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27" name="Picture 15" descr="1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715000"/>
            <a:ext cx="15049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4" name="Picture 16" descr="1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638800"/>
            <a:ext cx="15049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5" name="Picture 17" descr="1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715000"/>
            <a:ext cx="15049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6" name="Picture 18" descr="1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638800"/>
            <a:ext cx="15049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41" name="Mua xuan tren thanh pho Ho Chi Minh.wma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257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>
            <a:off x="533400" y="747713"/>
            <a:ext cx="8077200" cy="33464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b="1" i="1" kern="10" dirty="0" err="1">
                <a:ln w="12700">
                  <a:solidFill>
                    <a:srgbClr val="FF0000"/>
                  </a:solidFill>
                  <a:rou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Broadway" panose="04040905080B02020502" pitchFamily="34" charset="0"/>
                <a:cs typeface="Times New Roman" panose="02020603050405020304" pitchFamily="18" charset="0"/>
              </a:rPr>
              <a:t>CHÀO</a:t>
            </a:r>
            <a:r>
              <a:rPr lang="vi-VN" sz="3600" b="1" i="1" kern="10" dirty="0">
                <a:ln w="12700">
                  <a:solidFill>
                    <a:srgbClr val="FF0000"/>
                  </a:solidFill>
                  <a:rou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Broadway" panose="04040905080B02020502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i="1" kern="10" dirty="0" err="1">
                <a:ln w="12700">
                  <a:solidFill>
                    <a:srgbClr val="FF0000"/>
                  </a:solidFill>
                  <a:rou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Broadway" panose="04040905080B02020502" pitchFamily="34" charset="0"/>
                <a:cs typeface="Times New Roman" panose="02020603050405020304" pitchFamily="18" charset="0"/>
              </a:rPr>
              <a:t>CÁC</a:t>
            </a:r>
            <a:r>
              <a:rPr lang="vi-VN" sz="3600" b="1" i="1" kern="10" dirty="0">
                <a:ln w="12700">
                  <a:solidFill>
                    <a:srgbClr val="FF0000"/>
                  </a:solidFill>
                  <a:rou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Broadway" panose="04040905080B02020502" pitchFamily="34" charset="0"/>
                <a:cs typeface="Times New Roman" panose="02020603050405020304" pitchFamily="18" charset="0"/>
              </a:rPr>
              <a:t> EM!</a:t>
            </a:r>
            <a:endParaRPr lang="en-US" sz="3600" b="1" i="1" kern="10" dirty="0">
              <a:ln w="12700">
                <a:solidFill>
                  <a:srgbClr val="FF0000"/>
                </a:solidFill>
                <a:rou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Broadway" panose="04040905080B02020502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3980" fill="hold"/>
                                        <p:tgtEl>
                                          <p:spTgt spid="1669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694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wut_14_c.gif">
            <a:hlinkClick r:id="rId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533400" y="533400"/>
            <a:ext cx="7848600" cy="4876800"/>
          </a:xfrm>
          <a:prstGeom prst="cloudCallout">
            <a:avLst>
              <a:gd name="adj1" fmla="val -36468"/>
              <a:gd name="adj2" fmla="val 68426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/>
          </a:p>
        </p:txBody>
      </p:sp>
      <p:sp>
        <p:nvSpPr>
          <p:cNvPr id="2" name="Title 1"/>
          <p:cNvSpPr/>
          <p:nvPr/>
        </p:nvSpPr>
        <p:spPr bwMode="auto">
          <a:xfrm>
            <a:off x="1219200" y="2133600"/>
            <a:ext cx="6858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ãy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vi-VN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4300" y="5981700"/>
            <a:ext cx="8915400" cy="1143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Con người cần có không khí để thở</a:t>
            </a:r>
            <a:endParaRPr lang="en-US" altLang="en-US" sz="4400" b="1">
              <a:latin typeface="Times New Roman" panose="02020603050405020304" pitchFamily="18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E5F3F2"/>
              </a:clrFrom>
              <a:clrTo>
                <a:srgbClr val="E5F3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30339"/>
            <a:ext cx="86868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files.myopera.com/bt-phongthuyvietnam/blog/nha%20dep%203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" y="174793"/>
            <a:ext cx="8458200" cy="5715000"/>
          </a:xfr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/>
          <p:nvPr/>
        </p:nvSpPr>
        <p:spPr bwMode="auto">
          <a:xfrm>
            <a:off x="3505200" y="5940539"/>
            <a:ext cx="205740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ở</a:t>
            </a:r>
            <a:endParaRPr lang="en-US" altLang="en-US" sz="4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5943600"/>
            <a:ext cx="8686800" cy="762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     Con người cần phải ăn uống</a:t>
            </a:r>
            <a:endParaRPr lang="en-US" altLang="en-US" sz="4400" b="1">
              <a:latin typeface="Times New Roman" panose="02020603050405020304" pitchFamily="18" charset="0"/>
            </a:endParaRPr>
          </a:p>
        </p:txBody>
      </p:sp>
      <p:pic>
        <p:nvPicPr>
          <p:cNvPr id="7" name="Picture 6" descr="http://upanh.com/uploads/17-Feb-2009/16zpxlrpu9aydo5e0h4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52400"/>
            <a:ext cx="8305800" cy="58674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0"/>
            <a:ext cx="8159750" cy="533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      Con người cần có gia đình</a:t>
            </a:r>
            <a:endParaRPr lang="en-US" altLang="en-US" sz="4400" b="1">
              <a:latin typeface="Times New Roman" panose="02020603050405020304" pitchFamily="18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4582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5951538"/>
            <a:ext cx="8229600" cy="90646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      Con người cần được đi học</a:t>
            </a:r>
            <a:endParaRPr lang="en-US" altLang="en-US" sz="4400" b="1">
              <a:latin typeface="Times New Roman" panose="02020603050405020304" pitchFamily="18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0772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056188"/>
            <a:ext cx="8915400" cy="106997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     Con người cần được khám chữa bệnh khi bị ốm.</a:t>
            </a:r>
            <a:endParaRPr lang="en-US" altLang="en-US" sz="4400" b="1">
              <a:latin typeface="Times New Roman" panose="02020603050405020304" pitchFamily="18" charset="0"/>
            </a:endParaRPr>
          </a:p>
        </p:txBody>
      </p:sp>
      <p:pic>
        <p:nvPicPr>
          <p:cNvPr id="31747" name="Picture 3" descr="Hình013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2000"/>
            <a:ext cx="4572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 descr="http://image.tin247.com/dantri/091018110045-83-4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419600" cy="4191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4876800"/>
            <a:ext cx="8382000" cy="6096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  Con người cần có bạn bè</a:t>
            </a:r>
            <a:endParaRPr lang="en-US" altLang="en-US" sz="4400" b="1">
              <a:latin typeface="Times New Roman" panose="02020603050405020304" pitchFamily="18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ages.timnhanh.com/blog/200812/31/113682012306948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4038600" cy="4724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1363</Words>
  <Application>WPS Presentation</Application>
  <PresentationFormat>On-screen Show (4:3)</PresentationFormat>
  <Paragraphs>143</Paragraphs>
  <Slides>17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Arial</vt:lpstr>
      <vt:lpstr>SimSun</vt:lpstr>
      <vt:lpstr>Wingdings</vt:lpstr>
      <vt:lpstr>Times New Roman</vt:lpstr>
      <vt:lpstr>#9Slide05 SVNDarleston</vt:lpstr>
      <vt:lpstr>Wide Latin</vt:lpstr>
      <vt:lpstr>Broadway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dell</cp:lastModifiedBy>
  <cp:revision>31</cp:revision>
  <dcterms:created xsi:type="dcterms:W3CDTF">2002-01-02T04:41:00Z</dcterms:created>
  <dcterms:modified xsi:type="dcterms:W3CDTF">2021-09-14T16:22:13Z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EFAF9446C35D4934839B61FA7E4548D3</vt:lpwstr>
  </property>
  <property fmtid="{D5CDD505-2E9C-101B-9397-08002B2CF9AE}" pid="3" name="KSOProductBuildVer">
    <vt:lpwstr>1033-11.2.0.10265</vt:lpwstr>
  </property>
</Properties>
</file>